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30" r:id="rId1"/>
  </p:sldMasterIdLst>
  <p:notesMasterIdLst>
    <p:notesMasterId r:id="rId11"/>
  </p:notesMasterIdLst>
  <p:sldIdLst>
    <p:sldId id="393" r:id="rId2"/>
    <p:sldId id="268" r:id="rId3"/>
    <p:sldId id="937" r:id="rId4"/>
    <p:sldId id="938" r:id="rId5"/>
    <p:sldId id="941" r:id="rId6"/>
    <p:sldId id="939" r:id="rId7"/>
    <p:sldId id="942" r:id="rId8"/>
    <p:sldId id="940" r:id="rId9"/>
    <p:sldId id="93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4193"/>
    <a:srgbClr val="BE5AB5"/>
    <a:srgbClr val="BC4AB6"/>
    <a:srgbClr val="DE38D3"/>
    <a:srgbClr val="C031B5"/>
    <a:srgbClr val="B42FA8"/>
    <a:srgbClr val="F7D934"/>
    <a:srgbClr val="F2CC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95"/>
    <p:restoredTop sz="80922"/>
  </p:normalViewPr>
  <p:slideViewPr>
    <p:cSldViewPr snapToGrid="0">
      <p:cViewPr varScale="1">
        <p:scale>
          <a:sx n="98" d="100"/>
          <a:sy n="98" d="100"/>
        </p:scale>
        <p:origin x="14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AEB67E-E229-C742-900C-36B7AD20F358}" type="datetimeFigureOut">
              <a:rPr lang="en-US" smtClean="0"/>
              <a:t>4/2/25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B393DA-2B95-9442-BD88-05ECC606A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44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B393DA-2B95-9442-BD88-05ECC606A4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009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BC42CB-0AE4-38D6-35F7-3561DAF67A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388911-8F59-9FBD-04EC-6C8F92D2DB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189783-0026-63F9-2D48-55E8EC5F5F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1E6D02-7D28-2F31-6627-6A1BBCC462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B393DA-2B95-9442-BD88-05ECC606A49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573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B393DA-2B95-9442-BD88-05ECC606A49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825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7C5BE-DA9B-E972-16E3-3A17537E10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317B3D-2D7D-2E32-0B54-9AB28F9F1C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D3BF8-4B4C-395D-07F5-7F1057ABF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8B6F9F-B2C6-4525-2D73-1E5D204DE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80590-3CD6-EADC-14E5-216EED789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73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09520-06F5-F40F-EAE8-848EB635F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F38E8F-566B-978C-B852-CBF6FF31B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EC99DB-5C10-C53C-7D41-FDD031F44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936413-54E6-A6FB-DEEA-2DFF3649D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27CCB-E1CB-3DF4-8FD0-93B2EAD73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207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51D33F-E2EA-8CC2-9197-CA4D9C8E72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1FCB84-BC54-4675-1912-09C7F0A10D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BD89DD-39E0-D086-312F-33906B9FC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1473B-654B-BE05-F4E7-EDF90CE43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1CED02-EBF0-488D-389C-411851845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440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6E0AB-A366-34D4-F13A-9374DD4B4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A4860-341A-5F3B-7212-36EE17E834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67234-7925-9407-98A4-A6F4D2AF8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CD1A9-1E15-B27D-D7E7-BE96293E8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9A649-C59B-6A71-29A2-EDE695972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852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7F8A9-12EF-433C-DE37-A1DF7A228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6992B-263E-A94F-4290-601423D4E5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5BC70F-E642-5C39-191F-AC185CAA6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1AB6E-574A-9506-91F3-5141F4449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218A3E-F1D2-8C90-0CBC-4949E64A1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307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D478A-460E-8FE2-4537-3C882B077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FF1C7-A9C3-4507-427E-A0CB669526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F3B44F-E0E2-80C7-FAD0-470FE11DE4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56E2FF-1B33-90C0-82CD-2F25DFB1A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89941-4C27-C6CE-1B4A-2A3425C5F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AEE9A8-F181-6BC5-08F4-C834E0F4D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050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2A19-94EC-1E68-93EB-2BC2B26AA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225BBF-5A52-2924-01DD-858A9C113C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D0E166-0854-BDBE-F707-7EE560FB15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5A24F2-8075-6A84-1479-8FAF2540ED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EF70F0-F59B-5194-9EB5-80A2628D08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D3A7A0-1BDC-9950-082F-09D1AFDD5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3B9D4E-1C96-CC8A-6B16-C13A4B2E8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8BF49A-DA93-CDE7-36DE-F16750C92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307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4CDEA-0C92-7C7F-A975-F1AB131DB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A73D40-9CA7-3390-01AC-B18D659F3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236CCF-73D9-4EF7-22EE-6A70EE275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1BBA84-B4BD-A790-07B4-EA348488A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2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26BBDF-E554-8F79-F0E8-2AA73A25A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502987-DB9F-F1D8-AD17-C086CD017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E42FDE-F209-AC01-3241-5BD9EEE55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993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E55B4-D0A5-CD7A-67AE-997BCF3BF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DE7477-6BD8-870A-CA93-F091F65076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84841-A2BF-83D0-FB47-DBC5D0478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DEF00-451C-BED2-055A-A8D3B70F8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E0EFA3-16A8-0E88-8D82-79B1128D0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01683-54C1-7A32-28B5-B081E4AB6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170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AC210-2267-C252-AF99-46706B021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8B3AF8-B13C-A6BF-0129-63EFAA4962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39EA76-C8E5-2651-CFCF-73BDC1DEB1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997A24-C25C-1E8A-2829-179639462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800E2A-CE5C-DEA1-67A8-14846C8FA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F5757E-7B49-E6AB-88BF-4C8EEB2D4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482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8A40B9-1FF7-4CD0-A6BC-9478FABE3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5EC52C-A166-483E-E38A-A17CFB078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BC659-3D11-60FD-7597-2691F95D5F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3A52CDE-4A1F-5545-B973-9DB96B5FF8E8}" type="datetimeFigureOut">
              <a:rPr lang="en-US" smtClean="0"/>
              <a:t>4/2/25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393D8-B142-A236-6CA9-8F2BB50A96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A1BE3C-6BEF-B1CB-ECA3-4257433180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AFE0E0-7449-5140-9AC6-7DE1FD4C9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353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  <p:sldLayoutId id="2147483935" r:id="rId5"/>
    <p:sldLayoutId id="2147483936" r:id="rId6"/>
    <p:sldLayoutId id="2147483937" r:id="rId7"/>
    <p:sldLayoutId id="2147483938" r:id="rId8"/>
    <p:sldLayoutId id="2147483939" r:id="rId9"/>
    <p:sldLayoutId id="2147483940" r:id="rId10"/>
    <p:sldLayoutId id="214748394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h.pollak@sms.ed.ac.uk" TargetMode="External"/><Relationship Id="rId4" Type="http://schemas.openxmlformats.org/officeDocument/2006/relationships/hyperlink" Target="mailto:matteo.degiacomi@ed.ac.uk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4" name="Picture 13" descr="A hexagon structure with many objects&#10;&#10;Description automatically generated">
            <a:extLst>
              <a:ext uri="{FF2B5EF4-FFF2-40B4-BE49-F238E27FC236}">
                <a16:creationId xmlns:a16="http://schemas.microsoft.com/office/drawing/2014/main" id="{15F92873-623F-C24E-3193-AE27F53A5C8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36663" b="947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4E03DF-1F45-B044-8C0F-EFA75EB255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0869"/>
            <a:ext cx="12192000" cy="1067738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4400" noProof="0" dirty="0">
                <a:ln w="22225">
                  <a:noFill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</a:rPr>
              <a:t>Computational Techniques in Chemistry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6A8629B-8289-498B-939B-1CA0C106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2899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D193599D-4DE5-8462-65C2-23C8FE5348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22621" y="1987420"/>
            <a:ext cx="4237888" cy="324705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2800" b="1" noProof="0" dirty="0">
                <a:solidFill>
                  <a:srgbClr val="FFFFFF"/>
                </a:solidFill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</a:rPr>
              <a:t>Valentina Erastova</a:t>
            </a:r>
            <a:br>
              <a:rPr lang="en-US" sz="2800" noProof="0" dirty="0">
                <a:solidFill>
                  <a:srgbClr val="FFFFFF"/>
                </a:solidFill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2800" noProof="0" dirty="0">
                <a:solidFill>
                  <a:srgbClr val="FFFFFF"/>
                </a:solidFill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</a:rPr>
              <a:t>University of Edinburgh</a:t>
            </a:r>
          </a:p>
          <a:p>
            <a:pPr algn="l">
              <a:lnSpc>
                <a:spcPct val="120000"/>
              </a:lnSpc>
            </a:pPr>
            <a:r>
              <a:rPr lang="en-US" sz="2800" noProof="0" dirty="0">
                <a:solidFill>
                  <a:srgbClr val="FFFFFF"/>
                </a:solidFill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</a:rPr>
              <a:t>January 2025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7C11E9B5-DD86-10FA-344B-A5DE86EA15BD}"/>
              </a:ext>
            </a:extLst>
          </p:cNvPr>
          <p:cNvSpPr txBox="1">
            <a:spLocks/>
          </p:cNvSpPr>
          <p:nvPr/>
        </p:nvSpPr>
        <p:spPr>
          <a:xfrm>
            <a:off x="185058" y="1364897"/>
            <a:ext cx="6706073" cy="39146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" panose="02110004020202020204"/>
                <a:ea typeface="+mn-ea"/>
                <a:cs typeface="+mn-cs"/>
              </a:rPr>
              <a:t>Session 4: </a:t>
            </a:r>
          </a:p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Projects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196C01-F998-DEB8-DC91-EB08BC0209AC}"/>
              </a:ext>
            </a:extLst>
          </p:cNvPr>
          <p:cNvSpPr txBox="1"/>
          <p:nvPr/>
        </p:nvSpPr>
        <p:spPr>
          <a:xfrm>
            <a:off x="696658" y="5937044"/>
            <a:ext cx="11495313" cy="809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2000" dirty="0"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</a:rPr>
              <a:t>Big thanks to Matteo </a:t>
            </a:r>
            <a:r>
              <a:rPr lang="it-CH" sz="2000" dirty="0"/>
              <a:t>Degiacomi (</a:t>
            </a:r>
            <a:r>
              <a:rPr lang="it-CH" sz="2000" u="sng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matteo.degiacomi@ed.ac.uk</a:t>
            </a:r>
            <a:r>
              <a:rPr lang="it-CH" sz="2000" u="sng" dirty="0"/>
              <a:t>)</a:t>
            </a:r>
            <a:r>
              <a:rPr lang="en-US" sz="2000" dirty="0"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</a:rPr>
              <a:t> and </a:t>
            </a:r>
            <a:br>
              <a:rPr lang="en-US" sz="2000" dirty="0"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2000" dirty="0"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</a:rPr>
              <a:t>Hannah Pollak (</a:t>
            </a:r>
            <a:r>
              <a:rPr lang="en-US" sz="2000" dirty="0"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h.pollak@sms.ed.ac.uk</a:t>
            </a:r>
            <a:r>
              <a:rPr lang="en-US" sz="2000" dirty="0">
                <a:effectLst>
                  <a:outerShdw blurRad="195333" dist="539887" dir="7320000" algn="tr" rotWithShape="0">
                    <a:prstClr val="black">
                      <a:alpha val="40000"/>
                    </a:prstClr>
                  </a:outerShdw>
                </a:effectLst>
              </a:rPr>
              <a:t>  for material development</a:t>
            </a:r>
            <a:endParaRPr lang="en-US" sz="2000" noProof="0" dirty="0">
              <a:effectLst>
                <a:outerShdw blurRad="195333" dist="539887" dir="7320000" algn="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271766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37F99-2E13-48E0-F378-E966D90BE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082"/>
            <a:ext cx="10515600" cy="676816"/>
          </a:xfrm>
        </p:spPr>
        <p:txBody>
          <a:bodyPr>
            <a:normAutofit fontScale="90000"/>
          </a:bodyPr>
          <a:lstStyle/>
          <a:p>
            <a:pPr algn="ctr"/>
            <a:r>
              <a:rPr lang="en-GB" b="1" noProof="0" dirty="0"/>
              <a:t>Course organisation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32EB2E-8698-7746-F41B-EE72DA6AD0F6}"/>
              </a:ext>
            </a:extLst>
          </p:cNvPr>
          <p:cNvSpPr txBox="1"/>
          <p:nvPr/>
        </p:nvSpPr>
        <p:spPr>
          <a:xfrm>
            <a:off x="878941" y="1136269"/>
            <a:ext cx="90986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noProof="0" dirty="0"/>
              <a:t>Week 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AA660F-B943-983E-8779-9228B0953361}"/>
              </a:ext>
            </a:extLst>
          </p:cNvPr>
          <p:cNvSpPr txBox="1"/>
          <p:nvPr/>
        </p:nvSpPr>
        <p:spPr>
          <a:xfrm>
            <a:off x="878941" y="2228273"/>
            <a:ext cx="90986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noProof="0" dirty="0"/>
              <a:t>Week 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D86543B-6F30-4539-6202-B88B7A7A7694}"/>
              </a:ext>
            </a:extLst>
          </p:cNvPr>
          <p:cNvSpPr txBox="1"/>
          <p:nvPr/>
        </p:nvSpPr>
        <p:spPr>
          <a:xfrm>
            <a:off x="878941" y="3346403"/>
            <a:ext cx="90986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noProof="0" dirty="0"/>
              <a:t>Week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C1C078-B5C7-333E-F2DC-616C178E0D4A}"/>
              </a:ext>
            </a:extLst>
          </p:cNvPr>
          <p:cNvSpPr txBox="1"/>
          <p:nvPr/>
        </p:nvSpPr>
        <p:spPr>
          <a:xfrm>
            <a:off x="878941" y="4596142"/>
            <a:ext cx="90986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noProof="0" dirty="0"/>
              <a:t>Week 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95B414-067F-7E26-43E9-958E2E09BB1F}"/>
              </a:ext>
            </a:extLst>
          </p:cNvPr>
          <p:cNvSpPr txBox="1"/>
          <p:nvPr/>
        </p:nvSpPr>
        <p:spPr>
          <a:xfrm>
            <a:off x="878941" y="5513941"/>
            <a:ext cx="90986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noProof="0" dirty="0"/>
              <a:t>Week 5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05BA7F8-4ACD-106D-7F44-756A60899C8D}"/>
              </a:ext>
            </a:extLst>
          </p:cNvPr>
          <p:cNvSpPr/>
          <p:nvPr/>
        </p:nvSpPr>
        <p:spPr>
          <a:xfrm>
            <a:off x="1943502" y="1131502"/>
            <a:ext cx="8640000" cy="36000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noProof="0" dirty="0">
                <a:solidFill>
                  <a:schemeClr val="bg1">
                    <a:lumMod val="50000"/>
                  </a:schemeClr>
                </a:solidFill>
              </a:rPr>
              <a:t>Introduction to Linux and command-line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DEB8C63-A0EB-8878-E6F9-FDBCDEDDE89E}"/>
              </a:ext>
            </a:extLst>
          </p:cNvPr>
          <p:cNvSpPr/>
          <p:nvPr/>
        </p:nvSpPr>
        <p:spPr>
          <a:xfrm>
            <a:off x="1943501" y="1510343"/>
            <a:ext cx="4320000" cy="360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Workshop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FBA9C99-1AB3-DCA7-D173-E56363F40361}"/>
              </a:ext>
            </a:extLst>
          </p:cNvPr>
          <p:cNvSpPr/>
          <p:nvPr/>
        </p:nvSpPr>
        <p:spPr>
          <a:xfrm>
            <a:off x="6263501" y="1510343"/>
            <a:ext cx="4320000" cy="3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Drop-in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35A5CBE-3987-745C-6600-67FAAD2616B5}"/>
              </a:ext>
            </a:extLst>
          </p:cNvPr>
          <p:cNvSpPr/>
          <p:nvPr/>
        </p:nvSpPr>
        <p:spPr>
          <a:xfrm>
            <a:off x="1943502" y="3296209"/>
            <a:ext cx="8640000" cy="36000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en-GB" b="1" noProof="0" dirty="0">
                <a:solidFill>
                  <a:schemeClr val="bg1">
                    <a:lumMod val="50000"/>
                  </a:schemeClr>
                </a:solidFill>
              </a:rPr>
              <a:t>Molecular simulation set up of system with an interface or a protein system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8ED1ED2-B516-14FB-580D-2CA3663843AA}"/>
              </a:ext>
            </a:extLst>
          </p:cNvPr>
          <p:cNvSpPr/>
          <p:nvPr/>
        </p:nvSpPr>
        <p:spPr>
          <a:xfrm>
            <a:off x="1943501" y="3675050"/>
            <a:ext cx="4320000" cy="360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Workshop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5562181-F04C-AB9E-B6FE-24C8AA759BDA}"/>
              </a:ext>
            </a:extLst>
          </p:cNvPr>
          <p:cNvSpPr/>
          <p:nvPr/>
        </p:nvSpPr>
        <p:spPr>
          <a:xfrm>
            <a:off x="6263501" y="3675050"/>
            <a:ext cx="4320000" cy="3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Drop-in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77158FF-9D1B-6008-127D-DFDF834A7043}"/>
              </a:ext>
            </a:extLst>
          </p:cNvPr>
          <p:cNvSpPr/>
          <p:nvPr/>
        </p:nvSpPr>
        <p:spPr>
          <a:xfrm>
            <a:off x="1943502" y="4596142"/>
            <a:ext cx="8640000" cy="36000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noProof="0" dirty="0">
                <a:solidFill>
                  <a:schemeClr val="accent2"/>
                </a:solidFill>
              </a:rPr>
              <a:t>Beginning of the </a:t>
            </a:r>
            <a:r>
              <a:rPr lang="en-GB" b="1" noProof="0" dirty="0">
                <a:solidFill>
                  <a:schemeClr val="accent2"/>
                </a:solidFill>
              </a:rPr>
              <a:t>individual projects</a:t>
            </a:r>
            <a:endParaRPr lang="en-GB" noProof="0" dirty="0">
              <a:solidFill>
                <a:schemeClr val="accent2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5756C1D-F5A7-4992-6E8B-CE0A09C24820}"/>
              </a:ext>
            </a:extLst>
          </p:cNvPr>
          <p:cNvSpPr/>
          <p:nvPr/>
        </p:nvSpPr>
        <p:spPr>
          <a:xfrm>
            <a:off x="1943501" y="4974983"/>
            <a:ext cx="432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Workshop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5C0A915-07FF-D29D-D6E9-DCC90FD7F08A}"/>
              </a:ext>
            </a:extLst>
          </p:cNvPr>
          <p:cNvSpPr/>
          <p:nvPr/>
        </p:nvSpPr>
        <p:spPr>
          <a:xfrm>
            <a:off x="6263501" y="4974983"/>
            <a:ext cx="4320000" cy="3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Drop-in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AFEC5CC-BEF6-1AB7-6332-045C3E3E9B8D}"/>
              </a:ext>
            </a:extLst>
          </p:cNvPr>
          <p:cNvSpPr/>
          <p:nvPr/>
        </p:nvSpPr>
        <p:spPr>
          <a:xfrm>
            <a:off x="1943501" y="5517248"/>
            <a:ext cx="4320000" cy="3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Drop-in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99FCEFB-E3F9-9C17-7E49-520E88C1668F}"/>
              </a:ext>
            </a:extLst>
          </p:cNvPr>
          <p:cNvSpPr/>
          <p:nvPr/>
        </p:nvSpPr>
        <p:spPr>
          <a:xfrm>
            <a:off x="1934915" y="2203111"/>
            <a:ext cx="8640000" cy="36000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noProof="0" dirty="0">
                <a:solidFill>
                  <a:schemeClr val="bg1">
                    <a:lumMod val="50000"/>
                  </a:schemeClr>
                </a:solidFill>
              </a:rPr>
              <a:t>Introduction to molecular dynamics simulations</a:t>
            </a:r>
            <a:endParaRPr 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B8109E8-37AA-7CC5-7EBC-9C004DCBE698}"/>
              </a:ext>
            </a:extLst>
          </p:cNvPr>
          <p:cNvSpPr/>
          <p:nvPr/>
        </p:nvSpPr>
        <p:spPr>
          <a:xfrm>
            <a:off x="1930622" y="2577315"/>
            <a:ext cx="4320000" cy="360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Workshop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4F3F767-2B1B-886B-81A9-0E72431D3EFF}"/>
              </a:ext>
            </a:extLst>
          </p:cNvPr>
          <p:cNvSpPr/>
          <p:nvPr/>
        </p:nvSpPr>
        <p:spPr>
          <a:xfrm>
            <a:off x="6250622" y="2577315"/>
            <a:ext cx="4320000" cy="3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Drop-in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61B7126-30EE-2A37-0625-84C926C24E2A}"/>
              </a:ext>
            </a:extLst>
          </p:cNvPr>
          <p:cNvSpPr txBox="1"/>
          <p:nvPr/>
        </p:nvSpPr>
        <p:spPr>
          <a:xfrm>
            <a:off x="2653048" y="773283"/>
            <a:ext cx="187839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Monday/Tuesday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CF915F5-DF3A-6D76-34F6-E6A510DDE749}"/>
              </a:ext>
            </a:extLst>
          </p:cNvPr>
          <p:cNvSpPr txBox="1"/>
          <p:nvPr/>
        </p:nvSpPr>
        <p:spPr>
          <a:xfrm>
            <a:off x="7443989" y="773283"/>
            <a:ext cx="178125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Thursday/Friday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82CFB34-9694-96B1-105E-167532C0DC65}"/>
              </a:ext>
            </a:extLst>
          </p:cNvPr>
          <p:cNvSpPr/>
          <p:nvPr/>
        </p:nvSpPr>
        <p:spPr>
          <a:xfrm>
            <a:off x="1930622" y="6059511"/>
            <a:ext cx="4320000" cy="52970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Project Submission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986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46" grpId="0" animBg="1"/>
      <p:bldP spid="47" grpId="0" animBg="1"/>
      <p:bldP spid="6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3C065-A6D8-FAF3-2116-A81F84571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E2AEC-380E-6F4C-077B-94BFD3ADEC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30% of the Research Techniques Course 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Each project is unique – you will get your project today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The project is similar to the work in Session 3</a:t>
            </a:r>
          </a:p>
          <a:p>
            <a:pPr algn="l">
              <a:lnSpc>
                <a:spcPct val="150000"/>
              </a:lnSpc>
            </a:pPr>
            <a:r>
              <a:rPr lang="en-GB" sz="3200" b="1" i="0" u="none" strike="noStrike" dirty="0">
                <a:solidFill>
                  <a:srgbClr val="26262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You must carry out your project work independently</a:t>
            </a:r>
            <a:endParaRPr lang="en-GB" b="0" i="0" u="none" strike="noStrike" dirty="0">
              <a:solidFill>
                <a:srgbClr val="262626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852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5FA98-9276-51D6-C47E-69009C4DB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Use of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9DBFC5-9820-AE52-4F8E-654BA5A59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383" y="1825625"/>
            <a:ext cx="11589426" cy="4351338"/>
          </a:xfrm>
        </p:spPr>
        <p:txBody>
          <a:bodyPr>
            <a:normAutofit/>
          </a:bodyPr>
          <a:lstStyle/>
          <a:p>
            <a:pPr algn="just" rtl="0"/>
            <a:r>
              <a:rPr lang="en-GB" i="0" u="none" strike="noStrike" dirty="0">
                <a:effectLst/>
                <a:latin typeface="Open Sans" panose="020B0606030504020204" pitchFamily="34" charset="0"/>
              </a:rPr>
              <a:t>Allowed, </a:t>
            </a:r>
            <a:r>
              <a:rPr lang="en-GB" b="1" i="0" u="none" strike="noStrike" dirty="0">
                <a:effectLst/>
                <a:latin typeface="Open Sans" panose="020B0606030504020204" pitchFamily="34" charset="0"/>
              </a:rPr>
              <a:t>but must be declared:</a:t>
            </a:r>
            <a:endParaRPr lang="en-GB" b="0" i="0" u="none" strike="noStrike" dirty="0">
              <a:effectLst/>
              <a:latin typeface="Open Sans" panose="020B0606030504020204" pitchFamily="34" charset="0"/>
            </a:endParaRPr>
          </a:p>
          <a:p>
            <a:pPr lvl="1" algn="just"/>
            <a:r>
              <a:rPr lang="en-GB" b="0" i="0" u="none" strike="noStrike" dirty="0">
                <a:effectLst/>
                <a:latin typeface="Open Sans" panose="020B0606030504020204" pitchFamily="34" charset="0"/>
              </a:rPr>
              <a:t>What </a:t>
            </a:r>
            <a:r>
              <a:rPr lang="en-GB" b="0" i="0" u="sng" strike="noStrike" dirty="0">
                <a:effectLst/>
                <a:latin typeface="Open Sans" panose="020B0606030504020204" pitchFamily="34" charset="0"/>
              </a:rPr>
              <a:t>tool</a:t>
            </a:r>
            <a:r>
              <a:rPr lang="en-GB" b="0" i="0" u="none" strike="noStrike" dirty="0">
                <a:effectLst/>
                <a:latin typeface="Open Sans" panose="020B0606030504020204" pitchFamily="34" charset="0"/>
              </a:rPr>
              <a:t> has been used (e.g., University-licenced ELM </a:t>
            </a:r>
            <a:r>
              <a:rPr lang="en-GB" b="0" i="0" u="none" strike="noStrike" dirty="0">
                <a:effectLst/>
                <a:latin typeface="Open Sans" panose="020B0606030504020204" pitchFamily="34" charset="0"/>
                <a:sym typeface="Wingdings" pitchFamily="2" charset="2"/>
              </a:rPr>
              <a:t> recommended</a:t>
            </a:r>
            <a:r>
              <a:rPr lang="en-GB" b="0" i="0" u="none" strike="noStrike" dirty="0">
                <a:effectLst/>
                <a:latin typeface="Open Sans" panose="020B0606030504020204" pitchFamily="34" charset="0"/>
              </a:rPr>
              <a:t>);</a:t>
            </a:r>
          </a:p>
          <a:p>
            <a:pPr lvl="1" algn="just"/>
            <a:r>
              <a:rPr lang="en-GB" b="0" i="0" u="none" strike="noStrike" dirty="0">
                <a:effectLst/>
                <a:latin typeface="Open Sans" panose="020B0606030504020204" pitchFamily="34" charset="0"/>
              </a:rPr>
              <a:t>What was the exact </a:t>
            </a:r>
            <a:r>
              <a:rPr lang="en-GB" b="0" i="0" u="sng" strike="noStrike" dirty="0">
                <a:effectLst/>
                <a:latin typeface="Open Sans" panose="020B0606030504020204" pitchFamily="34" charset="0"/>
              </a:rPr>
              <a:t>prompt</a:t>
            </a:r>
            <a:r>
              <a:rPr lang="en-GB" b="0" i="0" u="none" strike="noStrike" dirty="0">
                <a:effectLst/>
                <a:latin typeface="Open Sans" panose="020B0606030504020204" pitchFamily="34" charset="0"/>
              </a:rPr>
              <a:t>;</a:t>
            </a:r>
          </a:p>
          <a:p>
            <a:pPr lvl="1" algn="just"/>
            <a:r>
              <a:rPr lang="en-GB" b="0" i="0" u="none" strike="noStrike" dirty="0">
                <a:effectLst/>
                <a:latin typeface="Open Sans" panose="020B0606030504020204" pitchFamily="34" charset="0"/>
              </a:rPr>
              <a:t>Link to the </a:t>
            </a:r>
            <a:r>
              <a:rPr lang="en-GB" b="0" i="0" u="sng" strike="noStrike" dirty="0">
                <a:effectLst/>
                <a:latin typeface="Open Sans" panose="020B0606030504020204" pitchFamily="34" charset="0"/>
              </a:rPr>
              <a:t>output</a:t>
            </a:r>
            <a:r>
              <a:rPr lang="en-GB" b="0" i="0" u="none" strike="noStrike" dirty="0">
                <a:effectLst/>
                <a:latin typeface="Open Sans" panose="020B0606030504020204" pitchFamily="34" charset="0"/>
              </a:rPr>
              <a:t> (‘link to chat’ for </a:t>
            </a:r>
            <a:r>
              <a:rPr lang="en-GB" b="0" i="0" u="none" strike="noStrike" dirty="0" err="1">
                <a:effectLst/>
                <a:latin typeface="Open Sans" panose="020B0606030504020204" pitchFamily="34" charset="0"/>
              </a:rPr>
              <a:t>ChatGpT</a:t>
            </a:r>
            <a:r>
              <a:rPr lang="en-GB" b="0" i="0" u="none" strike="noStrike" dirty="0">
                <a:effectLst/>
                <a:latin typeface="Open Sans" panose="020B0606030504020204" pitchFamily="34" charset="0"/>
              </a:rPr>
              <a:t>) or a compilation of outputs as an appendix;</a:t>
            </a:r>
          </a:p>
          <a:p>
            <a:pPr lvl="1" algn="just"/>
            <a:r>
              <a:rPr lang="en-GB" b="0" i="0" u="none" strike="noStrike" dirty="0">
                <a:effectLst/>
                <a:latin typeface="Open Sans" panose="020B0606030504020204" pitchFamily="34" charset="0"/>
              </a:rPr>
              <a:t>What </a:t>
            </a:r>
            <a:r>
              <a:rPr lang="en-GB" b="0" i="0" u="sng" strike="noStrike" dirty="0">
                <a:effectLst/>
                <a:latin typeface="Open Sans" panose="020B0606030504020204" pitchFamily="34" charset="0"/>
              </a:rPr>
              <a:t>modifications</a:t>
            </a:r>
            <a:r>
              <a:rPr lang="en-GB" b="0" i="0" u="none" strike="noStrike" dirty="0">
                <a:effectLst/>
                <a:latin typeface="Open Sans" panose="020B0606030504020204" pitchFamily="34" charset="0"/>
              </a:rPr>
              <a:t> have been done to the generated output before it was incorporated into the submitted work.</a:t>
            </a:r>
          </a:p>
          <a:p>
            <a:pPr algn="just"/>
            <a:r>
              <a:rPr lang="en-US" dirty="0"/>
              <a:t>Undeclared use of AI will be flagged as misconduct and treated as plagiarism.</a:t>
            </a:r>
          </a:p>
        </p:txBody>
      </p:sp>
    </p:spTree>
    <p:extLst>
      <p:ext uri="{BB962C8B-B14F-4D97-AF65-F5344CB8AC3E}">
        <p14:creationId xmlns:p14="http://schemas.microsoft.com/office/powerpoint/2010/main" val="2010976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CCA4E5-B46A-C74D-3A40-27E07722A3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00264-8B72-0605-51C0-B218B84EE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990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Project Report Structure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285B67-02FD-ECA1-91FC-7116C7E6FE8D}"/>
              </a:ext>
            </a:extLst>
          </p:cNvPr>
          <p:cNvSpPr/>
          <p:nvPr/>
        </p:nvSpPr>
        <p:spPr>
          <a:xfrm>
            <a:off x="352694" y="1377176"/>
            <a:ext cx="3559629" cy="238181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ptos" panose="020B0004020202020204" pitchFamily="34" charset="0"/>
              </a:rPr>
              <a:t>Abstract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Up to 150 words</a:t>
            </a:r>
          </a:p>
          <a:p>
            <a:pPr algn="ctr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concise summary of your work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understandable as a standalone piece</a:t>
            </a:r>
            <a:br>
              <a:rPr lang="en-GB" dirty="0">
                <a:solidFill>
                  <a:schemeClr val="bg1"/>
                </a:solidFill>
                <a:latin typeface="Aptos" panose="020B0004020202020204" pitchFamily="34" charset="0"/>
              </a:rPr>
            </a:br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C369AA-1909-A4A2-D062-01B311B1C89A}"/>
              </a:ext>
            </a:extLst>
          </p:cNvPr>
          <p:cNvSpPr/>
          <p:nvPr/>
        </p:nvSpPr>
        <p:spPr>
          <a:xfrm>
            <a:off x="352694" y="4111058"/>
            <a:ext cx="3559629" cy="2381816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ptos" panose="020B0004020202020204" pitchFamily="34" charset="0"/>
              </a:rPr>
              <a:t>Introduction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Up to 150 words</a:t>
            </a:r>
          </a:p>
          <a:p>
            <a:pPr algn="l"/>
            <a:endParaRPr lang="en-GB" b="0" i="0" u="none" strike="noStrike" dirty="0">
              <a:solidFill>
                <a:schemeClr val="bg1"/>
              </a:solidFill>
              <a:effectLst/>
              <a:latin typeface="Aptos" panose="020B0004020202020204" pitchFamily="34" charset="0"/>
            </a:endParaRPr>
          </a:p>
          <a:p>
            <a:pPr algn="ctr"/>
            <a:r>
              <a:rPr lang="en-GB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motivation for your work</a:t>
            </a:r>
          </a:p>
          <a:p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algn="ctr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B4DB42E-BBDF-BB5C-54EE-335664BFB7BB}"/>
              </a:ext>
            </a:extLst>
          </p:cNvPr>
          <p:cNvSpPr/>
          <p:nvPr/>
        </p:nvSpPr>
        <p:spPr>
          <a:xfrm>
            <a:off x="4184468" y="1377176"/>
            <a:ext cx="3559629" cy="2381816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ptos" panose="020B0004020202020204" pitchFamily="34" charset="0"/>
              </a:rPr>
              <a:t>Methods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~500 words</a:t>
            </a:r>
          </a:p>
          <a:p>
            <a:pPr algn="ctr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all key steps to prepare, run and analyse the simulation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ptos" panose="020B0004020202020204" pitchFamily="34" charset="0"/>
              </a:rPr>
              <a:t>a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nother scientist must be able to repeat your work</a:t>
            </a:r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9A9717-4F55-6489-D452-D9EBEA640E84}"/>
              </a:ext>
            </a:extLst>
          </p:cNvPr>
          <p:cNvSpPr/>
          <p:nvPr/>
        </p:nvSpPr>
        <p:spPr>
          <a:xfrm>
            <a:off x="8016241" y="1377176"/>
            <a:ext cx="3559629" cy="2381816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ptos" panose="020B0004020202020204" pitchFamily="34" charset="0"/>
              </a:rPr>
              <a:t>Conclusions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~100 words</a:t>
            </a:r>
          </a:p>
          <a:p>
            <a:pPr algn="ctr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algn="ctr"/>
            <a:r>
              <a:rPr lang="en-GB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key conclusions from your study</a:t>
            </a:r>
          </a:p>
          <a:p>
            <a:br>
              <a:rPr lang="en-GB" dirty="0">
                <a:solidFill>
                  <a:schemeClr val="bg1"/>
                </a:solidFill>
                <a:latin typeface="Aptos" panose="020B0004020202020204" pitchFamily="34" charset="0"/>
              </a:rPr>
            </a:br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44BDEA-C8F6-9A04-87C4-B554FC520D90}"/>
              </a:ext>
            </a:extLst>
          </p:cNvPr>
          <p:cNvSpPr/>
          <p:nvPr/>
        </p:nvSpPr>
        <p:spPr>
          <a:xfrm>
            <a:off x="4184468" y="4111058"/>
            <a:ext cx="3559629" cy="2381816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ptos" panose="020B0004020202020204" pitchFamily="34" charset="0"/>
              </a:rPr>
              <a:t>Results &amp; Discussion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~500 words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your data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ptos" panose="020B0004020202020204" pitchFamily="34" charset="0"/>
              </a:rPr>
              <a:t>p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lots, renderings, tables to support your observations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ptos" panose="020B0004020202020204" pitchFamily="34" charset="0"/>
              </a:rPr>
              <a:t>small discussion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3C12635-F48F-4004-701B-AB238AE6A43A}"/>
              </a:ext>
            </a:extLst>
          </p:cNvPr>
          <p:cNvSpPr/>
          <p:nvPr/>
        </p:nvSpPr>
        <p:spPr>
          <a:xfrm>
            <a:off x="8016241" y="4111058"/>
            <a:ext cx="3559629" cy="2381816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ptos" panose="020B0004020202020204" pitchFamily="34" charset="0"/>
              </a:rPr>
              <a:t>Bibliography</a:t>
            </a:r>
          </a:p>
          <a:p>
            <a:pPr algn="ctr"/>
            <a:endParaRPr lang="en-US" b="1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use Mendeley/Endnote/.bib</a:t>
            </a:r>
          </a:p>
        </p:txBody>
      </p:sp>
    </p:spTree>
    <p:extLst>
      <p:ext uri="{BB962C8B-B14F-4D97-AF65-F5344CB8AC3E}">
        <p14:creationId xmlns:p14="http://schemas.microsoft.com/office/powerpoint/2010/main" val="2436584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5AD14-1B40-EAF4-91B6-8A4016C2A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990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Project Report Structure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ED9560D-76B7-CE70-370D-CA7B86910042}"/>
              </a:ext>
            </a:extLst>
          </p:cNvPr>
          <p:cNvSpPr/>
          <p:nvPr/>
        </p:nvSpPr>
        <p:spPr>
          <a:xfrm>
            <a:off x="352694" y="1377176"/>
            <a:ext cx="3559629" cy="238181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ptos" panose="020B0004020202020204" pitchFamily="34" charset="0"/>
              </a:rPr>
              <a:t>Abstract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Up to 150 words</a:t>
            </a:r>
          </a:p>
          <a:p>
            <a:pPr algn="ctr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concise summary of your work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understandable as a standalone piece</a:t>
            </a:r>
            <a:br>
              <a:rPr lang="en-GB" dirty="0">
                <a:solidFill>
                  <a:schemeClr val="bg1"/>
                </a:solidFill>
                <a:latin typeface="Aptos" panose="020B0004020202020204" pitchFamily="34" charset="0"/>
              </a:rPr>
            </a:br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748B57-07E2-6198-9B24-61DEE8CF39CA}"/>
              </a:ext>
            </a:extLst>
          </p:cNvPr>
          <p:cNvSpPr/>
          <p:nvPr/>
        </p:nvSpPr>
        <p:spPr>
          <a:xfrm>
            <a:off x="352694" y="4111058"/>
            <a:ext cx="3559629" cy="2381816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ptos" panose="020B0004020202020204" pitchFamily="34" charset="0"/>
              </a:rPr>
              <a:t>Introduction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Up to 150 words</a:t>
            </a:r>
          </a:p>
          <a:p>
            <a:pPr algn="l"/>
            <a:endParaRPr lang="en-GB" b="0" i="0" u="none" strike="noStrike" dirty="0">
              <a:solidFill>
                <a:schemeClr val="bg1"/>
              </a:solidFill>
              <a:effectLst/>
              <a:latin typeface="Aptos" panose="020B0004020202020204" pitchFamily="34" charset="0"/>
            </a:endParaRPr>
          </a:p>
          <a:p>
            <a:pPr algn="ctr"/>
            <a:r>
              <a:rPr lang="en-GB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motivation for your work</a:t>
            </a:r>
          </a:p>
          <a:p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algn="ctr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B90773-45E4-DB86-87CB-77992FE7D529}"/>
              </a:ext>
            </a:extLst>
          </p:cNvPr>
          <p:cNvSpPr/>
          <p:nvPr/>
        </p:nvSpPr>
        <p:spPr>
          <a:xfrm>
            <a:off x="4184468" y="1377176"/>
            <a:ext cx="3559629" cy="2381816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ptos" panose="020B0004020202020204" pitchFamily="34" charset="0"/>
              </a:rPr>
              <a:t>Methods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~500 words</a:t>
            </a:r>
          </a:p>
          <a:p>
            <a:pPr algn="ctr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all key steps to prepare, run and analyse the simulation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ptos" panose="020B0004020202020204" pitchFamily="34" charset="0"/>
              </a:rPr>
              <a:t>a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nother scientist must be able to repeat your work</a:t>
            </a:r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235376-EB6E-9A81-5B16-755CF0CE6650}"/>
              </a:ext>
            </a:extLst>
          </p:cNvPr>
          <p:cNvSpPr/>
          <p:nvPr/>
        </p:nvSpPr>
        <p:spPr>
          <a:xfrm>
            <a:off x="8016241" y="1377176"/>
            <a:ext cx="3559629" cy="2381816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ptos" panose="020B0004020202020204" pitchFamily="34" charset="0"/>
              </a:rPr>
              <a:t>Conclusions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~100 words</a:t>
            </a:r>
          </a:p>
          <a:p>
            <a:pPr algn="ctr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algn="ctr"/>
            <a:r>
              <a:rPr lang="en-GB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key conclusions from your study</a:t>
            </a:r>
          </a:p>
          <a:p>
            <a:br>
              <a:rPr lang="en-GB" dirty="0">
                <a:solidFill>
                  <a:schemeClr val="bg1"/>
                </a:solidFill>
                <a:latin typeface="Aptos" panose="020B0004020202020204" pitchFamily="34" charset="0"/>
              </a:rPr>
            </a:br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1600156-403B-859B-7A7A-90C002106F1F}"/>
              </a:ext>
            </a:extLst>
          </p:cNvPr>
          <p:cNvSpPr/>
          <p:nvPr/>
        </p:nvSpPr>
        <p:spPr>
          <a:xfrm>
            <a:off x="4184468" y="4111058"/>
            <a:ext cx="3559629" cy="2381816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ptos" panose="020B0004020202020204" pitchFamily="34" charset="0"/>
              </a:rPr>
              <a:t>Results &amp; Discussion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~500 words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your data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ptos" panose="020B0004020202020204" pitchFamily="34" charset="0"/>
              </a:rPr>
              <a:t>p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lots, renderings, tables to support your observations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ptos" panose="020B0004020202020204" pitchFamily="34" charset="0"/>
              </a:rPr>
              <a:t>small discussion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61798A9-C9F8-0714-3C96-AD08E41E2F10}"/>
              </a:ext>
            </a:extLst>
          </p:cNvPr>
          <p:cNvSpPr/>
          <p:nvPr/>
        </p:nvSpPr>
        <p:spPr>
          <a:xfrm>
            <a:off x="8016241" y="4111058"/>
            <a:ext cx="3559629" cy="2381816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ptos" panose="020B0004020202020204" pitchFamily="34" charset="0"/>
              </a:rPr>
              <a:t>Bibliography</a:t>
            </a:r>
          </a:p>
          <a:p>
            <a:pPr algn="ctr"/>
            <a:endParaRPr lang="en-US" b="1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use Mendeley/Endnote/.bib</a:t>
            </a:r>
          </a:p>
        </p:txBody>
      </p:sp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8E83F96D-60FD-9317-F0F4-172C1FD9418F}"/>
              </a:ext>
            </a:extLst>
          </p:cNvPr>
          <p:cNvSpPr/>
          <p:nvPr/>
        </p:nvSpPr>
        <p:spPr>
          <a:xfrm>
            <a:off x="352694" y="1556951"/>
            <a:ext cx="3559629" cy="4744996"/>
          </a:xfrm>
          <a:prstGeom prst="wedgeRectCallout">
            <a:avLst>
              <a:gd name="adj1" fmla="val 62837"/>
              <a:gd name="adj2" fmla="val -22020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ptos" panose="020B0004020202020204" pitchFamily="34" charset="0"/>
              </a:rPr>
              <a:t>System Setup</a:t>
            </a:r>
            <a:endParaRPr 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</a:rPr>
              <a:t>structures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</a:rPr>
              <a:t>how you assembled the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</a:rPr>
              <a:t>force fields</a:t>
            </a:r>
          </a:p>
          <a:p>
            <a:endParaRPr lang="en-US" sz="1600" dirty="0">
              <a:latin typeface="Aptos" panose="020B0004020202020204" pitchFamily="34" charset="0"/>
            </a:endParaRPr>
          </a:p>
          <a:p>
            <a:r>
              <a:rPr lang="en-US" sz="1600" b="1" dirty="0">
                <a:latin typeface="Aptos" panose="020B0004020202020204" pitchFamily="34" charset="0"/>
              </a:rPr>
              <a:t>Simulation Protocol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</a:rPr>
              <a:t>energy </a:t>
            </a:r>
            <a:r>
              <a:rPr lang="en-US" sz="1600" dirty="0" err="1">
                <a:latin typeface="Aptos" panose="020B0004020202020204" pitchFamily="34" charset="0"/>
              </a:rPr>
              <a:t>minimisation</a:t>
            </a:r>
            <a:r>
              <a:rPr lang="en-US" sz="1600" dirty="0">
                <a:latin typeface="Aptos" panose="020B0004020202020204" pitchFamily="34" charset="0"/>
              </a:rPr>
              <a:t>, equilibration, and production runs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</a:rPr>
              <a:t>time step and duration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</a:rPr>
              <a:t>temperature, pressure</a:t>
            </a:r>
          </a:p>
          <a:p>
            <a:endParaRPr lang="en-US" sz="1600" dirty="0">
              <a:latin typeface="Aptos" panose="020B0004020202020204" pitchFamily="34" charset="0"/>
            </a:endParaRPr>
          </a:p>
          <a:p>
            <a:r>
              <a:rPr lang="en-US" sz="1600" b="1" dirty="0">
                <a:latin typeface="Aptos" panose="020B0004020202020204" pitchFamily="34" charset="0"/>
              </a:rPr>
              <a:t>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</a:rPr>
              <a:t>checks for equilibration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</a:rPr>
              <a:t>what part of trajectory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</a:rPr>
              <a:t>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</a:rPr>
              <a:t>software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</a:rPr>
              <a:t>how did you plot and render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12" name="Rectangular Callout 11">
            <a:extLst>
              <a:ext uri="{FF2B5EF4-FFF2-40B4-BE49-F238E27FC236}">
                <a16:creationId xmlns:a16="http://schemas.microsoft.com/office/drawing/2014/main" id="{6D60DB64-6301-B151-74E9-2D62FD213AC4}"/>
              </a:ext>
            </a:extLst>
          </p:cNvPr>
          <p:cNvSpPr/>
          <p:nvPr/>
        </p:nvSpPr>
        <p:spPr>
          <a:xfrm>
            <a:off x="8016240" y="3429000"/>
            <a:ext cx="3559629" cy="3063873"/>
          </a:xfrm>
          <a:prstGeom prst="wedgeRectCallout">
            <a:avLst>
              <a:gd name="adj1" fmla="val -59008"/>
              <a:gd name="adj2" fmla="val 18318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</a:rPr>
              <a:t>What were your observations?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</a:rPr>
              <a:t>Support them with figures (renderings, plots) and tables.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</a:rPr>
              <a:t>Captions need to be descriptive, so no need to read the main text.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</a:rPr>
              <a:t>Don’t forget to state what color is what atom.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</a:rPr>
              <a:t>Discuss the findings and compare to the literature.</a:t>
            </a:r>
          </a:p>
        </p:txBody>
      </p:sp>
    </p:spTree>
    <p:extLst>
      <p:ext uri="{BB962C8B-B14F-4D97-AF65-F5344CB8AC3E}">
        <p14:creationId xmlns:p14="http://schemas.microsoft.com/office/powerpoint/2010/main" val="2083229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0" grpId="1" animBg="1"/>
      <p:bldP spid="12" grpId="0" animBg="1"/>
      <p:bldP spid="12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FBA1D-909B-99F2-2422-12F91BB26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Example report</a:t>
            </a:r>
          </a:p>
        </p:txBody>
      </p:sp>
      <p:pic>
        <p:nvPicPr>
          <p:cNvPr id="10" name="Picture 9" descr="A close-up of a paper&#10;&#10;Description automatically generated">
            <a:extLst>
              <a:ext uri="{FF2B5EF4-FFF2-40B4-BE49-F238E27FC236}">
                <a16:creationId xmlns:a16="http://schemas.microsoft.com/office/drawing/2014/main" id="{411F309D-3550-BE59-7589-3367BD775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1995" y="2307565"/>
            <a:ext cx="6179971" cy="4388778"/>
          </a:xfrm>
          <a:prstGeom prst="rect">
            <a:avLst/>
          </a:prstGeom>
        </p:spPr>
      </p:pic>
      <p:pic>
        <p:nvPicPr>
          <p:cNvPr id="13" name="Content Placeholder 7" descr="A page of a book&#10;&#10;Description automatically generated">
            <a:extLst>
              <a:ext uri="{FF2B5EF4-FFF2-40B4-BE49-F238E27FC236}">
                <a16:creationId xmlns:a16="http://schemas.microsoft.com/office/drawing/2014/main" id="{6BE6C157-F2DE-4C1A-CE0F-51C5B4F8A7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3476" y="1524698"/>
            <a:ext cx="6135957" cy="4351338"/>
          </a:xfrm>
          <a:prstGeom prst="rect">
            <a:avLst/>
          </a:prstGeom>
        </p:spPr>
      </p:pic>
      <p:pic>
        <p:nvPicPr>
          <p:cNvPr id="16" name="Content Placeholder 5" descr="A screenshot of a document&#10;&#10;Description automatically generated">
            <a:extLst>
              <a:ext uri="{FF2B5EF4-FFF2-40B4-BE49-F238E27FC236}">
                <a16:creationId xmlns:a16="http://schemas.microsoft.com/office/drawing/2014/main" id="{E2D3A084-D503-E8FA-CE6D-03F2AAF53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42" y="741832"/>
            <a:ext cx="316074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40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F2CA9-2F3D-00C4-E177-38C37E05A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16813"/>
            <a:ext cx="7045036" cy="1325563"/>
          </a:xfrm>
        </p:spPr>
        <p:txBody>
          <a:bodyPr/>
          <a:lstStyle/>
          <a:p>
            <a:pPr algn="ctr"/>
            <a:r>
              <a:rPr lang="en-US" dirty="0"/>
              <a:t>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FE895-D0B3-C62B-C06C-17D80FAAA0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8359" y="1543511"/>
            <a:ext cx="5181600" cy="4351338"/>
          </a:xfrm>
        </p:spPr>
        <p:txBody>
          <a:bodyPr/>
          <a:lstStyle/>
          <a:p>
            <a:r>
              <a:rPr lang="en-US" dirty="0"/>
              <a:t>Word .doc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AD2E26-F9EC-5F37-10E1-964ADC9A05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1723" y="1543511"/>
            <a:ext cx="5181600" cy="4351338"/>
          </a:xfrm>
        </p:spPr>
        <p:txBody>
          <a:bodyPr/>
          <a:lstStyle/>
          <a:p>
            <a:r>
              <a:rPr lang="en-US" dirty="0" err="1"/>
              <a:t>OverLeaf</a:t>
            </a:r>
            <a:r>
              <a:rPr lang="en-US" dirty="0"/>
              <a:t> – LaTeX format </a:t>
            </a:r>
          </a:p>
        </p:txBody>
      </p:sp>
      <p:pic>
        <p:nvPicPr>
          <p:cNvPr id="5" name="Picture 4" descr="A paper with text on it&#10;&#10;Description automatically generated">
            <a:extLst>
              <a:ext uri="{FF2B5EF4-FFF2-40B4-BE49-F238E27FC236}">
                <a16:creationId xmlns:a16="http://schemas.microsoft.com/office/drawing/2014/main" id="{BCF84024-4776-8DF2-E970-26327BED7B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359" y="2279598"/>
            <a:ext cx="3703313" cy="43976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A1776B6-64E4-C5BB-5E22-5B02E04973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1723" y="2472380"/>
            <a:ext cx="7314654" cy="38431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92007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389AB51-CB26-6EEE-62E6-442BDB01919E}"/>
              </a:ext>
            </a:extLst>
          </p:cNvPr>
          <p:cNvSpPr/>
          <p:nvPr/>
        </p:nvSpPr>
        <p:spPr>
          <a:xfrm>
            <a:off x="0" y="326571"/>
            <a:ext cx="121920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prstClr val="white"/>
              </a:solidFill>
              <a:latin typeface="Aptos" panose="0211000402020202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prstClr val="white"/>
              </a:solidFill>
              <a:latin typeface="Aptos" panose="0211000402020202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prstClr val="white"/>
              </a:solidFill>
              <a:latin typeface="Aptos" panose="0211000402020202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prstClr val="white"/>
              </a:solidFill>
              <a:latin typeface="Aptos" panose="0211000402020202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prstClr val="white"/>
              </a:solidFill>
              <a:latin typeface="Aptos" panose="0211000402020202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prstClr val="white"/>
              </a:solidFill>
              <a:latin typeface="Aptos" panose="0211000402020202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118D57-64BD-6220-0175-3CA4AC0EC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5850" y="-85645"/>
            <a:ext cx="9593239" cy="1325563"/>
          </a:xfrm>
        </p:spPr>
        <p:txBody>
          <a:bodyPr/>
          <a:lstStyle/>
          <a:p>
            <a:pPr algn="ctr"/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20000"/>
                    <a:lumOff val="80000"/>
                  </a:schemeClr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FEEDBACK PLEASE!</a:t>
            </a:r>
          </a:p>
        </p:txBody>
      </p:sp>
      <p:pic>
        <p:nvPicPr>
          <p:cNvPr id="12294" name="Picture 6" descr="Puss in Boots staring at Shrek with cute cat eyes - Shrek 2 (Green Screen)  – CreatorSet">
            <a:extLst>
              <a:ext uri="{FF2B5EF4-FFF2-40B4-BE49-F238E27FC236}">
                <a16:creationId xmlns:a16="http://schemas.microsoft.com/office/drawing/2014/main" id="{66A7971B-8D84-D788-E83F-0C5F837C2C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000" b="98222" l="10000" r="90000">
                        <a14:foregroundMark x1="52167" y1="14667" x2="55333" y2="9630"/>
                        <a14:foregroundMark x1="55333" y1="9630" x2="52667" y2="10963"/>
                        <a14:foregroundMark x1="56667" y1="5037" x2="57167" y2="4000"/>
                        <a14:foregroundMark x1="45417" y1="89778" x2="51333" y2="94815"/>
                        <a14:foregroundMark x1="51333" y1="94815" x2="55667" y2="95111"/>
                        <a14:foregroundMark x1="55667" y1="95111" x2="44833" y2="90519"/>
                        <a14:foregroundMark x1="44833" y1="90519" x2="57083" y2="98222"/>
                        <a14:foregroundMark x1="57083" y1="98222" x2="58833" y2="962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40" r="19652"/>
          <a:stretch/>
        </p:blipFill>
        <p:spPr bwMode="auto">
          <a:xfrm>
            <a:off x="0" y="95535"/>
            <a:ext cx="6444926" cy="6762466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C67384-8A2A-65EC-1784-6E400591760B}"/>
              </a:ext>
            </a:extLst>
          </p:cNvPr>
          <p:cNvSpPr txBox="1"/>
          <p:nvPr/>
        </p:nvSpPr>
        <p:spPr>
          <a:xfrm>
            <a:off x="6607536" y="5519381"/>
            <a:ext cx="4537204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>
                <a:solidFill>
                  <a:schemeClr val="accent1"/>
                </a:solidFill>
              </a:rPr>
              <a:t>1 – go to </a:t>
            </a:r>
            <a:r>
              <a:rPr lang="en-US" sz="3200" b="1" u="sng" dirty="0" err="1">
                <a:solidFill>
                  <a:schemeClr val="accent1"/>
                </a:solidFill>
              </a:rPr>
              <a:t>wooclap.com</a:t>
            </a:r>
            <a:endParaRPr lang="en-US" sz="3200" b="1" u="sng" dirty="0">
              <a:solidFill>
                <a:schemeClr val="accent1"/>
              </a:solidFill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ea typeface="+mn-ea"/>
                <a:cs typeface="+mn-cs"/>
              </a:rPr>
              <a:t>2 – event code </a:t>
            </a:r>
            <a:r>
              <a:rPr lang="en-GB" sz="3600" b="1" u="none" strike="noStrike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highlight>
                  <a:srgbClr val="FFFF00"/>
                </a:highlight>
                <a:latin typeface="Aptos Black" panose="020B0004020202020204" pitchFamily="34" charset="0"/>
              </a:rPr>
              <a:t>XREESD</a:t>
            </a:r>
            <a:endParaRPr kumimoji="0" lang="en-US" sz="3200" b="1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highlight>
                <a:srgbClr val="FFFF00"/>
              </a:highlight>
              <a:uLnTx/>
              <a:uFillTx/>
              <a:latin typeface="Aptos Black" panose="020B00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44A934-BFD3-CC64-0DD0-6DF79F901F9A}"/>
              </a:ext>
            </a:extLst>
          </p:cNvPr>
          <p:cNvSpPr txBox="1"/>
          <p:nvPr/>
        </p:nvSpPr>
        <p:spPr>
          <a:xfrm>
            <a:off x="7596197" y="2575884"/>
            <a:ext cx="17222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3600" b="1" u="none" strike="noStrike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highlight>
                  <a:srgbClr val="FFFF00"/>
                </a:highlight>
                <a:latin typeface="Aptos Black" panose="020B0004020202020204" pitchFamily="34" charset="0"/>
              </a:rPr>
              <a:t>qrcode</a:t>
            </a:r>
            <a:endParaRPr kumimoji="0" lang="en-US" sz="3200" b="1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highlight>
                <a:srgbClr val="FFFF00"/>
              </a:highlight>
              <a:uLnTx/>
              <a:uFillTx/>
              <a:latin typeface="Aptos Black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147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6084</TotalTime>
  <Words>530</Words>
  <Application>Microsoft Macintosh PowerPoint</Application>
  <PresentationFormat>Widescreen</PresentationFormat>
  <Paragraphs>140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ADLaM Display</vt:lpstr>
      <vt:lpstr>Aptos</vt:lpstr>
      <vt:lpstr>Aptos Black</vt:lpstr>
      <vt:lpstr>Aptos Display</vt:lpstr>
      <vt:lpstr>Arial</vt:lpstr>
      <vt:lpstr>Calibri</vt:lpstr>
      <vt:lpstr>Open Sans</vt:lpstr>
      <vt:lpstr>Office Theme</vt:lpstr>
      <vt:lpstr>Computational Techniques in Chemistry</vt:lpstr>
      <vt:lpstr>Course organisation</vt:lpstr>
      <vt:lpstr>Projects</vt:lpstr>
      <vt:lpstr>Use of AI</vt:lpstr>
      <vt:lpstr>Project Report Structure</vt:lpstr>
      <vt:lpstr>Project Report Structure</vt:lpstr>
      <vt:lpstr>Example report</vt:lpstr>
      <vt:lpstr>Templates</vt:lpstr>
      <vt:lpstr>FEEDBACK PLEASE!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Valentina Erastova</dc:creator>
  <cp:lastModifiedBy>Valentina Erastova</cp:lastModifiedBy>
  <cp:revision>127</cp:revision>
  <cp:lastPrinted>2025-02-04T11:11:08Z</cp:lastPrinted>
  <dcterms:created xsi:type="dcterms:W3CDTF">2025-01-10T12:38:32Z</dcterms:created>
  <dcterms:modified xsi:type="dcterms:W3CDTF">2025-04-02T17:45:33Z</dcterms:modified>
</cp:coreProperties>
</file>

<file path=docProps/thumbnail.jpeg>
</file>